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23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524850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99396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3010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894115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54531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18153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32893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11995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272205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B643707D-1C8E-456F-8198-3D5A37F7F80A}" type="datetimeFigureOut">
              <a:rPr lang="sl-SI" smtClean="0"/>
              <a:t>13. 06. 2022</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244433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43707D-1C8E-456F-8198-3D5A37F7F80A}" type="datetimeFigureOut">
              <a:rPr lang="sl-SI" smtClean="0"/>
              <a:t>13. 06. 2022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290249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43707D-1C8E-456F-8198-3D5A37F7F80A}" type="datetimeFigureOut">
              <a:rPr lang="sl-SI" smtClean="0"/>
              <a:t>13. 06. 2022</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193783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B643707D-1C8E-456F-8198-3D5A37F7F80A}" type="datetimeFigureOut">
              <a:rPr lang="sl-SI" smtClean="0"/>
              <a:t>13. 06. 2022</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5230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3707D-1C8E-456F-8198-3D5A37F7F80A}" type="datetimeFigureOut">
              <a:rPr lang="sl-SI" smtClean="0"/>
              <a:t>13. 06. 2022</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310316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a:t>Kliknite, če želite urediti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B643707D-1C8E-456F-8198-3D5A37F7F80A}" type="datetimeFigureOut">
              <a:rPr lang="sl-SI" smtClean="0"/>
              <a:t>13. 06. 2022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213417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B643707D-1C8E-456F-8198-3D5A37F7F80A}" type="datetimeFigureOut">
              <a:rPr lang="sl-SI" smtClean="0"/>
              <a:t>13. 06. 2022</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326D49-F74F-4336-8051-D303105ED139}" type="slidenum">
              <a:rPr lang="sl-SI" smtClean="0"/>
              <a:t>‹#›</a:t>
            </a:fld>
            <a:endParaRPr lang="sl-SI"/>
          </a:p>
        </p:txBody>
      </p:sp>
    </p:spTree>
    <p:extLst>
      <p:ext uri="{BB962C8B-B14F-4D97-AF65-F5344CB8AC3E}">
        <p14:creationId xmlns:p14="http://schemas.microsoft.com/office/powerpoint/2010/main" val="2881932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43707D-1C8E-456F-8198-3D5A37F7F80A}" type="datetimeFigureOut">
              <a:rPr lang="sl-SI" smtClean="0"/>
              <a:t>13. 06. 2022</a:t>
            </a:fld>
            <a:endParaRPr lang="sl-SI"/>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326D49-F74F-4336-8051-D303105ED139}" type="slidenum">
              <a:rPr lang="sl-SI" smtClean="0"/>
              <a:t>‹#›</a:t>
            </a:fld>
            <a:endParaRPr lang="sl-SI"/>
          </a:p>
        </p:txBody>
      </p:sp>
    </p:spTree>
    <p:extLst>
      <p:ext uri="{BB962C8B-B14F-4D97-AF65-F5344CB8AC3E}">
        <p14:creationId xmlns:p14="http://schemas.microsoft.com/office/powerpoint/2010/main" val="3311968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korenika.si/image/catalog/InfoStrani/korenika-z-vrta.png">
            <a:extLst>
              <a:ext uri="{FF2B5EF4-FFF2-40B4-BE49-F238E27FC236}">
                <a16:creationId xmlns:a16="http://schemas.microsoft.com/office/drawing/2014/main" id="{D142F8F5-430A-4BCB-BC07-E002BA696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41" y="-1548"/>
            <a:ext cx="8764620" cy="6573464"/>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C86B5899-6ACB-456F-AF7C-32AE5FDD9C55}"/>
              </a:ext>
            </a:extLst>
          </p:cNvPr>
          <p:cNvSpPr>
            <a:spLocks noGrp="1"/>
          </p:cNvSpPr>
          <p:nvPr>
            <p:ph type="ctrTitle"/>
          </p:nvPr>
        </p:nvSpPr>
        <p:spPr>
          <a:xfrm>
            <a:off x="1098695" y="930841"/>
            <a:ext cx="7766936" cy="1646302"/>
          </a:xfrm>
        </p:spPr>
        <p:txBody>
          <a:bodyPr/>
          <a:lstStyle/>
          <a:p>
            <a:pPr algn="ctr"/>
            <a:r>
              <a:rPr lang="sl-SI" b="1" dirty="0">
                <a:solidFill>
                  <a:srgbClr val="FF0000"/>
                </a:solidFill>
              </a:rPr>
              <a:t>OBISK EKO SOCIALNE KMETIJE KORENIKA</a:t>
            </a:r>
            <a:br>
              <a:rPr lang="sl-SI" b="1" dirty="0">
                <a:solidFill>
                  <a:srgbClr val="FF0000"/>
                </a:solidFill>
              </a:rPr>
            </a:br>
            <a:r>
              <a:rPr lang="sl-SI" b="1" dirty="0">
                <a:solidFill>
                  <a:srgbClr val="FF0000"/>
                </a:solidFill>
              </a:rPr>
              <a:t>V ŠALOVCIH</a:t>
            </a:r>
          </a:p>
        </p:txBody>
      </p:sp>
      <p:sp>
        <p:nvSpPr>
          <p:cNvPr id="3" name="Podnaslov 2">
            <a:extLst>
              <a:ext uri="{FF2B5EF4-FFF2-40B4-BE49-F238E27FC236}">
                <a16:creationId xmlns:a16="http://schemas.microsoft.com/office/drawing/2014/main" id="{674151B3-4290-464A-8ED9-0CB4E850E5AF}"/>
              </a:ext>
            </a:extLst>
          </p:cNvPr>
          <p:cNvSpPr>
            <a:spLocks noGrp="1"/>
          </p:cNvSpPr>
          <p:nvPr>
            <p:ph type="subTitle" idx="1"/>
          </p:nvPr>
        </p:nvSpPr>
        <p:spPr>
          <a:xfrm>
            <a:off x="1507067" y="4050833"/>
            <a:ext cx="7992040" cy="1533221"/>
          </a:xfrm>
        </p:spPr>
        <p:txBody>
          <a:bodyPr>
            <a:noAutofit/>
          </a:bodyPr>
          <a:lstStyle/>
          <a:p>
            <a:pPr algn="ctr"/>
            <a:r>
              <a:rPr lang="sl-SI" sz="2400" b="1" dirty="0">
                <a:solidFill>
                  <a:srgbClr val="FFFF00"/>
                </a:solidFill>
              </a:rPr>
              <a:t>Šolsko leto 2021/2022</a:t>
            </a:r>
          </a:p>
          <a:p>
            <a:pPr algn="ctr"/>
            <a:endParaRPr lang="sl-SI" sz="2400" b="1" dirty="0">
              <a:solidFill>
                <a:srgbClr val="FFFF00"/>
              </a:solidFill>
            </a:endParaRPr>
          </a:p>
          <a:p>
            <a:pPr algn="ctr"/>
            <a:r>
              <a:rPr lang="sl-SI" sz="2400" b="1" dirty="0">
                <a:solidFill>
                  <a:srgbClr val="FFFF00"/>
                </a:solidFill>
              </a:rPr>
              <a:t>OSNOVNA ŠOLA PUCONCI</a:t>
            </a:r>
          </a:p>
          <a:p>
            <a:pPr algn="ctr"/>
            <a:r>
              <a:rPr lang="sl-SI" sz="2400" b="1" dirty="0">
                <a:solidFill>
                  <a:srgbClr val="FFFF00"/>
                </a:solidFill>
              </a:rPr>
              <a:t>5. RAZRED</a:t>
            </a:r>
          </a:p>
          <a:p>
            <a:pPr algn="ctr"/>
            <a:r>
              <a:rPr lang="sl-SI" sz="2400" b="1" dirty="0">
                <a:solidFill>
                  <a:srgbClr val="FFFF00"/>
                </a:solidFill>
              </a:rPr>
              <a:t>Pripravila: Nataša Kuhar</a:t>
            </a:r>
          </a:p>
        </p:txBody>
      </p:sp>
      <p:sp>
        <p:nvSpPr>
          <p:cNvPr id="5" name="Pravokotnik 4">
            <a:extLst>
              <a:ext uri="{FF2B5EF4-FFF2-40B4-BE49-F238E27FC236}">
                <a16:creationId xmlns:a16="http://schemas.microsoft.com/office/drawing/2014/main" id="{6AEBB149-C5CF-4DF2-9EFC-D589183AB5D4}"/>
              </a:ext>
            </a:extLst>
          </p:cNvPr>
          <p:cNvSpPr/>
          <p:nvPr/>
        </p:nvSpPr>
        <p:spPr>
          <a:xfrm>
            <a:off x="4141175" y="6498719"/>
            <a:ext cx="2723823" cy="261610"/>
          </a:xfrm>
          <a:prstGeom prst="rect">
            <a:avLst/>
          </a:prstGeom>
        </p:spPr>
        <p:txBody>
          <a:bodyPr wrap="none">
            <a:spAutoFit/>
          </a:bodyPr>
          <a:lstStyle/>
          <a:p>
            <a:r>
              <a:rPr lang="sl-SI" sz="1100" dirty="0"/>
              <a:t>vir: https://www.korenika.si/o-koreniki</a:t>
            </a:r>
          </a:p>
        </p:txBody>
      </p:sp>
    </p:spTree>
    <p:extLst>
      <p:ext uri="{BB962C8B-B14F-4D97-AF65-F5344CB8AC3E}">
        <p14:creationId xmlns:p14="http://schemas.microsoft.com/office/powerpoint/2010/main" val="56427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5F11448-AD60-4A26-9A9B-4C646029387C}"/>
              </a:ext>
            </a:extLst>
          </p:cNvPr>
          <p:cNvSpPr txBox="1"/>
          <p:nvPr/>
        </p:nvSpPr>
        <p:spPr>
          <a:xfrm>
            <a:off x="843378" y="932157"/>
            <a:ext cx="4635756" cy="646331"/>
          </a:xfrm>
          <a:prstGeom prst="rect">
            <a:avLst/>
          </a:prstGeom>
          <a:noFill/>
        </p:spPr>
        <p:txBody>
          <a:bodyPr wrap="none" rtlCol="0">
            <a:spAutoFit/>
          </a:bodyPr>
          <a:lstStyle/>
          <a:p>
            <a:r>
              <a:rPr lang="sl-SI" b="1" u="sng" dirty="0"/>
              <a:t>2. DELAVNICA NEGE IN HRANJENJA ŽIVALI</a:t>
            </a:r>
          </a:p>
          <a:p>
            <a:endParaRPr lang="sl-SI" u="sng" dirty="0"/>
          </a:p>
        </p:txBody>
      </p:sp>
      <p:sp>
        <p:nvSpPr>
          <p:cNvPr id="4" name="PoljeZBesedilom 3">
            <a:extLst>
              <a:ext uri="{FF2B5EF4-FFF2-40B4-BE49-F238E27FC236}">
                <a16:creationId xmlns:a16="http://schemas.microsoft.com/office/drawing/2014/main" id="{62020E36-2C5F-4A84-964B-DCE45CFB5DBC}"/>
              </a:ext>
            </a:extLst>
          </p:cNvPr>
          <p:cNvSpPr txBox="1"/>
          <p:nvPr/>
        </p:nvSpPr>
        <p:spPr>
          <a:xfrm>
            <a:off x="843378" y="1578487"/>
            <a:ext cx="4625267" cy="4611968"/>
          </a:xfrm>
          <a:prstGeom prst="rect">
            <a:avLst/>
          </a:prstGeom>
          <a:noFill/>
        </p:spPr>
        <p:txBody>
          <a:bodyPr wrap="square" rtlCol="0">
            <a:spAutoFit/>
          </a:bodyPr>
          <a:lstStyle/>
          <a:p>
            <a:pPr>
              <a:lnSpc>
                <a:spcPct val="150000"/>
              </a:lnSpc>
            </a:pPr>
            <a:r>
              <a:rPr lang="sl-SI" dirty="0"/>
              <a:t>Petošolci so si ogledali urejen živalski park, ki se nahaja v središču domačije </a:t>
            </a:r>
            <a:r>
              <a:rPr lang="sl-SI" dirty="0" err="1"/>
              <a:t>Rotceni</a:t>
            </a:r>
            <a:r>
              <a:rPr lang="sl-SI" dirty="0"/>
              <a:t>.</a:t>
            </a:r>
          </a:p>
          <a:p>
            <a:pPr>
              <a:lnSpc>
                <a:spcPct val="150000"/>
              </a:lnSpc>
            </a:pPr>
            <a:r>
              <a:rPr lang="sl-SI" dirty="0"/>
              <a:t>Tako so učenci spoznali avtohtone slovenske pasme (kokoši, govedo, konje, koze in ovce), prav tako pa  so lahko v svoje naročje vzeli zajce, ki imajo na kmetiji prav posebno vlogo, saj imajo terapevtski učinek na ljudi, še posebej na otroke in mladostnike s posebnimi potrebami. </a:t>
            </a:r>
          </a:p>
        </p:txBody>
      </p:sp>
      <p:pic>
        <p:nvPicPr>
          <p:cNvPr id="6" name="Slika 5">
            <a:extLst>
              <a:ext uri="{FF2B5EF4-FFF2-40B4-BE49-F238E27FC236}">
                <a16:creationId xmlns:a16="http://schemas.microsoft.com/office/drawing/2014/main" id="{E1F2711F-B075-4086-A7AF-0059B9B6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514" y="932156"/>
            <a:ext cx="3995136" cy="5326848"/>
          </a:xfrm>
          <a:prstGeom prst="rect">
            <a:avLst/>
          </a:prstGeom>
        </p:spPr>
      </p:pic>
      <p:sp>
        <p:nvSpPr>
          <p:cNvPr id="7" name="PoljeZBesedilom 6">
            <a:extLst>
              <a:ext uri="{FF2B5EF4-FFF2-40B4-BE49-F238E27FC236}">
                <a16:creationId xmlns:a16="http://schemas.microsoft.com/office/drawing/2014/main" id="{CAD22AA9-8184-4315-B510-171C37FE0ECA}"/>
              </a:ext>
            </a:extLst>
          </p:cNvPr>
          <p:cNvSpPr txBox="1"/>
          <p:nvPr/>
        </p:nvSpPr>
        <p:spPr>
          <a:xfrm>
            <a:off x="7725051" y="6259004"/>
            <a:ext cx="1677062" cy="338554"/>
          </a:xfrm>
          <a:prstGeom prst="rect">
            <a:avLst/>
          </a:prstGeom>
          <a:noFill/>
        </p:spPr>
        <p:txBody>
          <a:bodyPr wrap="none" rtlCol="0">
            <a:spAutoFit/>
          </a:bodyPr>
          <a:lstStyle/>
          <a:p>
            <a:r>
              <a:rPr lang="sl-SI" sz="1600" dirty="0"/>
              <a:t>vir: osebni arhiv</a:t>
            </a:r>
          </a:p>
        </p:txBody>
      </p:sp>
    </p:spTree>
    <p:extLst>
      <p:ext uri="{BB962C8B-B14F-4D97-AF65-F5344CB8AC3E}">
        <p14:creationId xmlns:p14="http://schemas.microsoft.com/office/powerpoint/2010/main" val="36372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169E5FA-6411-4382-AF2D-22EFACAA2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63" y="275208"/>
            <a:ext cx="2929631" cy="3906175"/>
          </a:xfrm>
          <a:prstGeom prst="rect">
            <a:avLst/>
          </a:prstGeom>
        </p:spPr>
      </p:pic>
      <p:pic>
        <p:nvPicPr>
          <p:cNvPr id="5" name="Slika 4">
            <a:extLst>
              <a:ext uri="{FF2B5EF4-FFF2-40B4-BE49-F238E27FC236}">
                <a16:creationId xmlns:a16="http://schemas.microsoft.com/office/drawing/2014/main" id="{75ED7A0D-E3DD-4693-BD61-3A3F02419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973" y="275208"/>
            <a:ext cx="2929631" cy="3906175"/>
          </a:xfrm>
          <a:prstGeom prst="rect">
            <a:avLst/>
          </a:prstGeom>
        </p:spPr>
      </p:pic>
      <p:sp>
        <p:nvSpPr>
          <p:cNvPr id="6" name="PoljeZBesedilom 5">
            <a:extLst>
              <a:ext uri="{FF2B5EF4-FFF2-40B4-BE49-F238E27FC236}">
                <a16:creationId xmlns:a16="http://schemas.microsoft.com/office/drawing/2014/main" id="{940DC528-295E-4197-A5D6-B68B1EA7AC93}"/>
              </a:ext>
            </a:extLst>
          </p:cNvPr>
          <p:cNvSpPr txBox="1"/>
          <p:nvPr/>
        </p:nvSpPr>
        <p:spPr>
          <a:xfrm>
            <a:off x="1283047" y="4341427"/>
            <a:ext cx="1677062" cy="338554"/>
          </a:xfrm>
          <a:prstGeom prst="rect">
            <a:avLst/>
          </a:prstGeom>
          <a:noFill/>
        </p:spPr>
        <p:txBody>
          <a:bodyPr wrap="none" rtlCol="0">
            <a:spAutoFit/>
          </a:bodyPr>
          <a:lstStyle/>
          <a:p>
            <a:r>
              <a:rPr lang="sl-SI" sz="1600" dirty="0"/>
              <a:t>vir: osebni arhiv</a:t>
            </a:r>
          </a:p>
        </p:txBody>
      </p:sp>
      <p:sp>
        <p:nvSpPr>
          <p:cNvPr id="7" name="PoljeZBesedilom 6">
            <a:extLst>
              <a:ext uri="{FF2B5EF4-FFF2-40B4-BE49-F238E27FC236}">
                <a16:creationId xmlns:a16="http://schemas.microsoft.com/office/drawing/2014/main" id="{E74ACA65-6A90-4E09-BE7D-775B0FE4F331}"/>
              </a:ext>
            </a:extLst>
          </p:cNvPr>
          <p:cNvSpPr txBox="1"/>
          <p:nvPr/>
        </p:nvSpPr>
        <p:spPr>
          <a:xfrm>
            <a:off x="4813175" y="4341427"/>
            <a:ext cx="1677062" cy="338554"/>
          </a:xfrm>
          <a:prstGeom prst="rect">
            <a:avLst/>
          </a:prstGeom>
          <a:noFill/>
        </p:spPr>
        <p:txBody>
          <a:bodyPr wrap="none" rtlCol="0">
            <a:spAutoFit/>
          </a:bodyPr>
          <a:lstStyle/>
          <a:p>
            <a:r>
              <a:rPr lang="sl-SI" sz="1600" dirty="0"/>
              <a:t>vir: osebni arhiv</a:t>
            </a:r>
          </a:p>
        </p:txBody>
      </p:sp>
      <p:pic>
        <p:nvPicPr>
          <p:cNvPr id="8" name="Slika 7">
            <a:extLst>
              <a:ext uri="{FF2B5EF4-FFF2-40B4-BE49-F238E27FC236}">
                <a16:creationId xmlns:a16="http://schemas.microsoft.com/office/drawing/2014/main" id="{4D1D2C42-15A2-4458-95FE-7FBD0B79D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148" y="275208"/>
            <a:ext cx="2929631" cy="3906175"/>
          </a:xfrm>
          <a:prstGeom prst="rect">
            <a:avLst/>
          </a:prstGeom>
        </p:spPr>
      </p:pic>
      <p:sp>
        <p:nvSpPr>
          <p:cNvPr id="9" name="PoljeZBesedilom 8">
            <a:extLst>
              <a:ext uri="{FF2B5EF4-FFF2-40B4-BE49-F238E27FC236}">
                <a16:creationId xmlns:a16="http://schemas.microsoft.com/office/drawing/2014/main" id="{241611EC-B2F2-4562-8F1E-EDC1B5C05524}"/>
              </a:ext>
            </a:extLst>
          </p:cNvPr>
          <p:cNvSpPr txBox="1"/>
          <p:nvPr/>
        </p:nvSpPr>
        <p:spPr>
          <a:xfrm>
            <a:off x="8782973" y="4341427"/>
            <a:ext cx="1677062" cy="338554"/>
          </a:xfrm>
          <a:prstGeom prst="rect">
            <a:avLst/>
          </a:prstGeom>
          <a:noFill/>
        </p:spPr>
        <p:txBody>
          <a:bodyPr wrap="none" rtlCol="0">
            <a:spAutoFit/>
          </a:bodyPr>
          <a:lstStyle/>
          <a:p>
            <a:r>
              <a:rPr lang="sl-SI" sz="1600" dirty="0"/>
              <a:t>vir: osebni arhiv</a:t>
            </a:r>
          </a:p>
        </p:txBody>
      </p:sp>
    </p:spTree>
    <p:extLst>
      <p:ext uri="{BB962C8B-B14F-4D97-AF65-F5344CB8AC3E}">
        <p14:creationId xmlns:p14="http://schemas.microsoft.com/office/powerpoint/2010/main" val="38482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5A5C537C-B9F5-4AF0-9D5C-BC468FC9CD1A}"/>
              </a:ext>
            </a:extLst>
          </p:cNvPr>
          <p:cNvSpPr txBox="1"/>
          <p:nvPr/>
        </p:nvSpPr>
        <p:spPr>
          <a:xfrm>
            <a:off x="976544" y="719091"/>
            <a:ext cx="5308846" cy="5858463"/>
          </a:xfrm>
          <a:prstGeom prst="rect">
            <a:avLst/>
          </a:prstGeom>
          <a:noFill/>
        </p:spPr>
        <p:txBody>
          <a:bodyPr wrap="square" rtlCol="0">
            <a:spAutoFit/>
          </a:bodyPr>
          <a:lstStyle/>
          <a:p>
            <a:r>
              <a:rPr lang="sl-SI" b="1" u="sng" dirty="0"/>
              <a:t>3. KULINARIČNA DELAVNICA (peka </a:t>
            </a:r>
            <a:r>
              <a:rPr lang="sl-SI" b="1" u="sng" dirty="0" err="1"/>
              <a:t>pirinih</a:t>
            </a:r>
            <a:r>
              <a:rPr lang="sl-SI" b="1" u="sng" dirty="0"/>
              <a:t> rogljičev)</a:t>
            </a:r>
          </a:p>
          <a:p>
            <a:endParaRPr lang="sl-SI" b="1" u="sng" dirty="0"/>
          </a:p>
          <a:p>
            <a:pPr>
              <a:lnSpc>
                <a:spcPct val="150000"/>
              </a:lnSpc>
            </a:pPr>
            <a:r>
              <a:rPr lang="sl-SI" dirty="0"/>
              <a:t>V kulinarični delavnici so učenci dobili nekaj osnovnih informacij o naravnih in domačih sestavinah, ki jih pridelujejo na kmetiji. </a:t>
            </a:r>
          </a:p>
          <a:p>
            <a:pPr>
              <a:lnSpc>
                <a:spcPct val="150000"/>
              </a:lnSpc>
            </a:pPr>
            <a:r>
              <a:rPr lang="sl-SI" dirty="0"/>
              <a:t>Ponovili so pomembna pravila o tem, kako se pripraviti na kuhanje oziroma peko (umite roke, predpasnik, speti lasje, čista delovna površina, pripravljen material in pripomočki).</a:t>
            </a:r>
          </a:p>
          <a:p>
            <a:pPr>
              <a:lnSpc>
                <a:spcPct val="150000"/>
              </a:lnSpc>
            </a:pPr>
            <a:r>
              <a:rPr lang="sl-SI" dirty="0"/>
              <a:t>Skozi pripravo, izdelavo in peko piškotov jih je vseskozi vodila prijazna delavka na kmetiji. </a:t>
            </a:r>
          </a:p>
          <a:p>
            <a:pPr>
              <a:lnSpc>
                <a:spcPct val="150000"/>
              </a:lnSpc>
            </a:pPr>
            <a:r>
              <a:rPr lang="sl-SI" dirty="0"/>
              <a:t>Učenci so pripravljeno in izrezano testo napolnili z domačo marmelado. </a:t>
            </a:r>
          </a:p>
          <a:p>
            <a:pPr>
              <a:lnSpc>
                <a:spcPct val="150000"/>
              </a:lnSpc>
            </a:pPr>
            <a:r>
              <a:rPr lang="sl-SI" dirty="0"/>
              <a:t>Na koncu so se z rogljiči tudi posladkali. </a:t>
            </a:r>
          </a:p>
        </p:txBody>
      </p:sp>
      <p:pic>
        <p:nvPicPr>
          <p:cNvPr id="4" name="Slika 3">
            <a:extLst>
              <a:ext uri="{FF2B5EF4-FFF2-40B4-BE49-F238E27FC236}">
                <a16:creationId xmlns:a16="http://schemas.microsoft.com/office/drawing/2014/main" id="{8FF6D6F6-6456-421F-B09A-D417BC13F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390" y="719091"/>
            <a:ext cx="2339267" cy="3119022"/>
          </a:xfrm>
          <a:prstGeom prst="rect">
            <a:avLst/>
          </a:prstGeom>
        </p:spPr>
      </p:pic>
      <p:sp>
        <p:nvSpPr>
          <p:cNvPr id="5" name="PoljeZBesedilom 4">
            <a:extLst>
              <a:ext uri="{FF2B5EF4-FFF2-40B4-BE49-F238E27FC236}">
                <a16:creationId xmlns:a16="http://schemas.microsoft.com/office/drawing/2014/main" id="{A4EA38C1-D15D-49E1-ACA2-4478CFD6501C}"/>
              </a:ext>
            </a:extLst>
          </p:cNvPr>
          <p:cNvSpPr txBox="1"/>
          <p:nvPr/>
        </p:nvSpPr>
        <p:spPr>
          <a:xfrm>
            <a:off x="6616492" y="3968566"/>
            <a:ext cx="1677062" cy="338554"/>
          </a:xfrm>
          <a:prstGeom prst="rect">
            <a:avLst/>
          </a:prstGeom>
          <a:noFill/>
        </p:spPr>
        <p:txBody>
          <a:bodyPr wrap="none" rtlCol="0">
            <a:spAutoFit/>
          </a:bodyPr>
          <a:lstStyle/>
          <a:p>
            <a:r>
              <a:rPr lang="sl-SI" sz="1600" dirty="0"/>
              <a:t>vir: osebni arhiv</a:t>
            </a:r>
          </a:p>
        </p:txBody>
      </p:sp>
      <p:pic>
        <p:nvPicPr>
          <p:cNvPr id="6" name="Slika 5">
            <a:extLst>
              <a:ext uri="{FF2B5EF4-FFF2-40B4-BE49-F238E27FC236}">
                <a16:creationId xmlns:a16="http://schemas.microsoft.com/office/drawing/2014/main" id="{7A1CC7FA-DDC2-46BA-8BC0-9BA75AA84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592" y="3504337"/>
            <a:ext cx="2125648" cy="2834197"/>
          </a:xfrm>
          <a:prstGeom prst="rect">
            <a:avLst/>
          </a:prstGeom>
        </p:spPr>
      </p:pic>
      <p:pic>
        <p:nvPicPr>
          <p:cNvPr id="8" name="Slika 7">
            <a:extLst>
              <a:ext uri="{FF2B5EF4-FFF2-40B4-BE49-F238E27FC236}">
                <a16:creationId xmlns:a16="http://schemas.microsoft.com/office/drawing/2014/main" id="{AFFCF596-57EA-4AE9-88B1-D2F8ADDAF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5262">
            <a:off x="9254522" y="426911"/>
            <a:ext cx="2081786" cy="2775716"/>
          </a:xfrm>
          <a:prstGeom prst="rect">
            <a:avLst/>
          </a:prstGeom>
        </p:spPr>
      </p:pic>
      <p:sp>
        <p:nvSpPr>
          <p:cNvPr id="7" name="PoljeZBesedilom 6">
            <a:extLst>
              <a:ext uri="{FF2B5EF4-FFF2-40B4-BE49-F238E27FC236}">
                <a16:creationId xmlns:a16="http://schemas.microsoft.com/office/drawing/2014/main" id="{84693B47-0D90-4427-9CD4-8A7B2A15AF12}"/>
              </a:ext>
            </a:extLst>
          </p:cNvPr>
          <p:cNvSpPr txBox="1"/>
          <p:nvPr/>
        </p:nvSpPr>
        <p:spPr>
          <a:xfrm>
            <a:off x="9538394" y="6338534"/>
            <a:ext cx="1677062" cy="338554"/>
          </a:xfrm>
          <a:prstGeom prst="rect">
            <a:avLst/>
          </a:prstGeom>
          <a:noFill/>
        </p:spPr>
        <p:txBody>
          <a:bodyPr wrap="none" rtlCol="0">
            <a:spAutoFit/>
          </a:bodyPr>
          <a:lstStyle/>
          <a:p>
            <a:r>
              <a:rPr lang="sl-SI" sz="1600" dirty="0"/>
              <a:t>vir: osebni arhiv</a:t>
            </a:r>
          </a:p>
        </p:txBody>
      </p:sp>
    </p:spTree>
    <p:extLst>
      <p:ext uri="{BB962C8B-B14F-4D97-AF65-F5344CB8AC3E}">
        <p14:creationId xmlns:p14="http://schemas.microsoft.com/office/powerpoint/2010/main" val="267009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7C40E565-E0AA-4E2E-AB11-685C49683445}"/>
              </a:ext>
            </a:extLst>
          </p:cNvPr>
          <p:cNvSpPr txBox="1"/>
          <p:nvPr/>
        </p:nvSpPr>
        <p:spPr>
          <a:xfrm>
            <a:off x="724518" y="482932"/>
            <a:ext cx="9051902" cy="954107"/>
          </a:xfrm>
          <a:prstGeom prst="rect">
            <a:avLst/>
          </a:prstGeom>
          <a:noFill/>
        </p:spPr>
        <p:txBody>
          <a:bodyPr wrap="none" rtlCol="0">
            <a:spAutoFit/>
          </a:bodyPr>
          <a:lstStyle/>
          <a:p>
            <a:pPr algn="ctr"/>
            <a:r>
              <a:rPr lang="sl-SI" sz="2800" b="1" dirty="0">
                <a:solidFill>
                  <a:srgbClr val="FF0000"/>
                </a:solidFill>
              </a:rPr>
              <a:t>NARAVOSLOVNI DAN</a:t>
            </a:r>
          </a:p>
          <a:p>
            <a:pPr algn="ctr"/>
            <a:r>
              <a:rPr lang="sl-SI" sz="2800" b="1" dirty="0">
                <a:solidFill>
                  <a:srgbClr val="FF0000"/>
                </a:solidFill>
              </a:rPr>
              <a:t>OBISK EKO SOCIALNE KMETIJE KORENIKA V ŠALOVCIH</a:t>
            </a:r>
          </a:p>
        </p:txBody>
      </p:sp>
      <p:sp>
        <p:nvSpPr>
          <p:cNvPr id="3" name="PoljeZBesedilom 2">
            <a:extLst>
              <a:ext uri="{FF2B5EF4-FFF2-40B4-BE49-F238E27FC236}">
                <a16:creationId xmlns:a16="http://schemas.microsoft.com/office/drawing/2014/main" id="{F796C8A9-4FA0-44A6-B5AF-FB247E27C98E}"/>
              </a:ext>
            </a:extLst>
          </p:cNvPr>
          <p:cNvSpPr txBox="1"/>
          <p:nvPr/>
        </p:nvSpPr>
        <p:spPr>
          <a:xfrm>
            <a:off x="1196321" y="1731146"/>
            <a:ext cx="7983276" cy="4939814"/>
          </a:xfrm>
          <a:prstGeom prst="rect">
            <a:avLst/>
          </a:prstGeom>
          <a:noFill/>
        </p:spPr>
        <p:txBody>
          <a:bodyPr wrap="none" rtlCol="0">
            <a:spAutoFit/>
          </a:bodyPr>
          <a:lstStyle/>
          <a:p>
            <a:pPr>
              <a:lnSpc>
                <a:spcPct val="150000"/>
              </a:lnSpc>
            </a:pPr>
            <a:r>
              <a:rPr lang="sl-SI" dirty="0"/>
              <a:t>Učenci 5. razredov centralne in obeh podružničnih šol (Mačkovci in </a:t>
            </a:r>
          </a:p>
          <a:p>
            <a:pPr>
              <a:lnSpc>
                <a:spcPct val="150000"/>
              </a:lnSpc>
            </a:pPr>
            <a:r>
              <a:rPr lang="sl-SI" dirty="0"/>
              <a:t>Bodonci) so se v mesecu septembru 2021 odpravili na </a:t>
            </a:r>
            <a:r>
              <a:rPr lang="sl-SI" dirty="0" err="1"/>
              <a:t>eko</a:t>
            </a:r>
            <a:r>
              <a:rPr lang="sl-SI" dirty="0"/>
              <a:t> socialno kmetijo </a:t>
            </a:r>
          </a:p>
          <a:p>
            <a:pPr>
              <a:lnSpc>
                <a:spcPct val="150000"/>
              </a:lnSpc>
            </a:pPr>
            <a:r>
              <a:rPr lang="sl-SI" dirty="0"/>
              <a:t>Korenika v Šalovce.</a:t>
            </a:r>
          </a:p>
          <a:p>
            <a:pPr>
              <a:lnSpc>
                <a:spcPct val="150000"/>
              </a:lnSpc>
            </a:pPr>
            <a:endParaRPr lang="sl-SI" dirty="0"/>
          </a:p>
          <a:p>
            <a:pPr>
              <a:lnSpc>
                <a:spcPct val="150000"/>
              </a:lnSpc>
            </a:pPr>
            <a:r>
              <a:rPr lang="sl-SI" b="1" dirty="0"/>
              <a:t>Dejavnosti so potekale v 3 delavnicah:</a:t>
            </a:r>
          </a:p>
          <a:p>
            <a:pPr>
              <a:lnSpc>
                <a:spcPct val="150000"/>
              </a:lnSpc>
            </a:pPr>
            <a:endParaRPr lang="sl-SI" dirty="0"/>
          </a:p>
          <a:p>
            <a:pPr marL="285750" indent="-285750">
              <a:lnSpc>
                <a:spcPct val="150000"/>
              </a:lnSpc>
              <a:buFontTx/>
              <a:buChar char="-"/>
            </a:pPr>
            <a:r>
              <a:rPr lang="sl-SI" dirty="0"/>
              <a:t>ZELIŠČARSKA DELAVNICA</a:t>
            </a:r>
          </a:p>
          <a:p>
            <a:pPr marL="285750" indent="-285750">
              <a:lnSpc>
                <a:spcPct val="150000"/>
              </a:lnSpc>
              <a:buFontTx/>
              <a:buChar char="-"/>
            </a:pPr>
            <a:r>
              <a:rPr lang="sl-SI" dirty="0"/>
              <a:t>KULINARIČNA DELAVNICA (peka </a:t>
            </a:r>
            <a:r>
              <a:rPr lang="sl-SI" dirty="0" err="1"/>
              <a:t>pirinih</a:t>
            </a:r>
            <a:r>
              <a:rPr lang="sl-SI" dirty="0"/>
              <a:t> piškotov)</a:t>
            </a:r>
          </a:p>
          <a:p>
            <a:pPr marL="285750" indent="-285750">
              <a:lnSpc>
                <a:spcPct val="150000"/>
              </a:lnSpc>
              <a:buFontTx/>
              <a:buChar char="-"/>
            </a:pPr>
            <a:r>
              <a:rPr lang="sl-SI" dirty="0"/>
              <a:t>DELAVNICA NEGE IN HRANJENJA ŽIVALI</a:t>
            </a:r>
          </a:p>
          <a:p>
            <a:endParaRPr lang="sl-SI" dirty="0"/>
          </a:p>
          <a:p>
            <a:endParaRPr lang="sl-SI" dirty="0"/>
          </a:p>
          <a:p>
            <a:endParaRPr lang="sl-SI" dirty="0"/>
          </a:p>
          <a:p>
            <a:endParaRPr lang="sl-SI" dirty="0"/>
          </a:p>
        </p:txBody>
      </p:sp>
      <p:pic>
        <p:nvPicPr>
          <p:cNvPr id="1026" name="Picture 2" descr="https://www.korenika.si/image/catalog/InfoStrani/korenika-z-vrta.png">
            <a:extLst>
              <a:ext uri="{FF2B5EF4-FFF2-40B4-BE49-F238E27FC236}">
                <a16:creationId xmlns:a16="http://schemas.microsoft.com/office/drawing/2014/main" id="{69FBA686-EB93-462E-BD25-52CB70219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334" y="2725444"/>
            <a:ext cx="3940891" cy="2955668"/>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974141C8-3AAC-42CE-8421-055BE1A6A322}"/>
              </a:ext>
            </a:extLst>
          </p:cNvPr>
          <p:cNvSpPr txBox="1"/>
          <p:nvPr/>
        </p:nvSpPr>
        <p:spPr>
          <a:xfrm>
            <a:off x="7409893" y="5684356"/>
            <a:ext cx="2945230" cy="276999"/>
          </a:xfrm>
          <a:prstGeom prst="rect">
            <a:avLst/>
          </a:prstGeom>
          <a:noFill/>
        </p:spPr>
        <p:txBody>
          <a:bodyPr wrap="none" rtlCol="0">
            <a:spAutoFit/>
          </a:bodyPr>
          <a:lstStyle/>
          <a:p>
            <a:r>
              <a:rPr lang="sl-SI" sz="1200" dirty="0"/>
              <a:t>vir: https://www.korenika.si/o-koreniki</a:t>
            </a:r>
          </a:p>
        </p:txBody>
      </p:sp>
    </p:spTree>
    <p:extLst>
      <p:ext uri="{BB962C8B-B14F-4D97-AF65-F5344CB8AC3E}">
        <p14:creationId xmlns:p14="http://schemas.microsoft.com/office/powerpoint/2010/main" val="166232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B335B09-FEDA-4F24-BB0D-C9C35ECECA8C}"/>
              </a:ext>
            </a:extLst>
          </p:cNvPr>
          <p:cNvSpPr txBox="1"/>
          <p:nvPr/>
        </p:nvSpPr>
        <p:spPr>
          <a:xfrm>
            <a:off x="2553752" y="479395"/>
            <a:ext cx="5912644" cy="523220"/>
          </a:xfrm>
          <a:prstGeom prst="rect">
            <a:avLst/>
          </a:prstGeom>
          <a:noFill/>
        </p:spPr>
        <p:txBody>
          <a:bodyPr wrap="none" rtlCol="0">
            <a:spAutoFit/>
          </a:bodyPr>
          <a:lstStyle/>
          <a:p>
            <a:r>
              <a:rPr lang="sl-SI" sz="2800" b="1" dirty="0">
                <a:solidFill>
                  <a:srgbClr val="FF0000"/>
                </a:solidFill>
              </a:rPr>
              <a:t>EKO SOCIALNA KMETIJA KORENIKA</a:t>
            </a:r>
          </a:p>
        </p:txBody>
      </p:sp>
      <p:sp>
        <p:nvSpPr>
          <p:cNvPr id="3" name="Pravokotnik 2">
            <a:extLst>
              <a:ext uri="{FF2B5EF4-FFF2-40B4-BE49-F238E27FC236}">
                <a16:creationId xmlns:a16="http://schemas.microsoft.com/office/drawing/2014/main" id="{8CABB7AA-9541-489D-9D3B-291646BEAD63}"/>
              </a:ext>
            </a:extLst>
          </p:cNvPr>
          <p:cNvSpPr/>
          <p:nvPr/>
        </p:nvSpPr>
        <p:spPr>
          <a:xfrm>
            <a:off x="857434" y="1136280"/>
            <a:ext cx="8555115" cy="3737946"/>
          </a:xfrm>
          <a:prstGeom prst="rect">
            <a:avLst/>
          </a:prstGeom>
        </p:spPr>
        <p:txBody>
          <a:bodyPr wrap="square">
            <a:spAutoFit/>
          </a:bodyPr>
          <a:lstStyle/>
          <a:p>
            <a:pPr algn="just">
              <a:lnSpc>
                <a:spcPct val="150000"/>
              </a:lnSpc>
            </a:pPr>
            <a:r>
              <a:rPr lang="sl-SI" sz="2000" dirty="0">
                <a:solidFill>
                  <a:srgbClr val="333333"/>
                </a:solidFill>
                <a:latin typeface="Dosis"/>
              </a:rPr>
              <a:t>Korenika se nahaja v Šalovcih, v samem osrčju Krajinskega parka Goričko. Korenika je, že po nekaj letih delovanja, postala prepoznavna tudi na širšem geografskem prostoru in je, s strani strokovne javnosti, priznan primer dobre prakse na področju socialnega podjetništva, zaposlovanja invalidov in oseb iz drugih ranljivih družbenih skupin ter zaščitnega zaposlovanja.</a:t>
            </a:r>
          </a:p>
          <a:p>
            <a:pPr algn="just">
              <a:lnSpc>
                <a:spcPct val="150000"/>
              </a:lnSpc>
            </a:pPr>
            <a:r>
              <a:rPr lang="sl-SI" sz="2000" dirty="0">
                <a:solidFill>
                  <a:srgbClr val="333333"/>
                </a:solidFill>
                <a:latin typeface="Dosis"/>
              </a:rPr>
              <a:t>Na Koreniki se je vzpostavil sistem ekološke pridelave in predelave živil, tako na dobrih dvajsetih hektarjih površin pridelajo poljščine, zelišča, sadje in zelenjavo, v naravi pa naberejo sadeže, ki jih predelajo v ekološke izdelke.</a:t>
            </a:r>
            <a:endParaRPr lang="sl-SI" sz="2000" b="0" i="0" dirty="0">
              <a:solidFill>
                <a:srgbClr val="333333"/>
              </a:solidFill>
              <a:effectLst/>
              <a:latin typeface="Dosis"/>
            </a:endParaRPr>
          </a:p>
        </p:txBody>
      </p:sp>
      <p:pic>
        <p:nvPicPr>
          <p:cNvPr id="2050" name="Picture 2" descr="https://scontent.fmbx2-1.fna.fbcdn.net/v/t39.30808-6/241872068_4557880984262236_7356044364772003698_n.jpg?_nc_cat=102&amp;ccb=1-7&amp;_nc_sid=924451&amp;_nc_ohc=5ACDhO9L1g8AX9dABPy&amp;_nc_ht=scontent.fmbx2-1.fna&amp;oh=00_AT_gJYutoxlCcG4hq32cft4SJWxcds-Eb1-u0JWv9hQW3A&amp;oe=62A8D531">
            <a:extLst>
              <a:ext uri="{FF2B5EF4-FFF2-40B4-BE49-F238E27FC236}">
                <a16:creationId xmlns:a16="http://schemas.microsoft.com/office/drawing/2014/main" id="{BCDB2DC2-7AA8-4FC9-84C5-112582B1B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072" y="4545367"/>
            <a:ext cx="3141327" cy="2141138"/>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D6F3AD8A-9BFA-4D87-AF1C-E69FD81246AE}"/>
              </a:ext>
            </a:extLst>
          </p:cNvPr>
          <p:cNvSpPr txBox="1"/>
          <p:nvPr/>
        </p:nvSpPr>
        <p:spPr>
          <a:xfrm>
            <a:off x="3644586" y="6548005"/>
            <a:ext cx="4256486" cy="276999"/>
          </a:xfrm>
          <a:prstGeom prst="rect">
            <a:avLst/>
          </a:prstGeom>
          <a:noFill/>
        </p:spPr>
        <p:txBody>
          <a:bodyPr wrap="none" rtlCol="0">
            <a:spAutoFit/>
          </a:bodyPr>
          <a:lstStyle/>
          <a:p>
            <a:r>
              <a:rPr lang="sl-SI" sz="1200" dirty="0" err="1"/>
              <a:t>vir:https</a:t>
            </a:r>
            <a:r>
              <a:rPr lang="sl-SI" sz="1200" dirty="0"/>
              <a:t>://www.facebook.com/KorenikaSocialnaKmetija/ </a:t>
            </a:r>
          </a:p>
        </p:txBody>
      </p:sp>
    </p:spTree>
    <p:extLst>
      <p:ext uri="{BB962C8B-B14F-4D97-AF65-F5344CB8AC3E}">
        <p14:creationId xmlns:p14="http://schemas.microsoft.com/office/powerpoint/2010/main" val="360477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18549899-C0D5-4608-BF14-D9F2DB06E3BF}"/>
              </a:ext>
            </a:extLst>
          </p:cNvPr>
          <p:cNvSpPr txBox="1"/>
          <p:nvPr/>
        </p:nvSpPr>
        <p:spPr>
          <a:xfrm>
            <a:off x="4145871" y="701336"/>
            <a:ext cx="3318537" cy="584775"/>
          </a:xfrm>
          <a:prstGeom prst="rect">
            <a:avLst/>
          </a:prstGeom>
          <a:noFill/>
        </p:spPr>
        <p:txBody>
          <a:bodyPr wrap="none" rtlCol="0">
            <a:spAutoFit/>
          </a:bodyPr>
          <a:lstStyle/>
          <a:p>
            <a:r>
              <a:rPr lang="sl-SI" sz="3200" b="1" dirty="0">
                <a:solidFill>
                  <a:srgbClr val="FF0000"/>
                </a:solidFill>
              </a:rPr>
              <a:t>OBISK KORENIKE</a:t>
            </a:r>
          </a:p>
        </p:txBody>
      </p:sp>
      <p:sp>
        <p:nvSpPr>
          <p:cNvPr id="4" name="PoljeZBesedilom 3">
            <a:extLst>
              <a:ext uri="{FF2B5EF4-FFF2-40B4-BE49-F238E27FC236}">
                <a16:creationId xmlns:a16="http://schemas.microsoft.com/office/drawing/2014/main" id="{79750012-6D0B-49FB-A516-0523AD61F7E8}"/>
              </a:ext>
            </a:extLst>
          </p:cNvPr>
          <p:cNvSpPr txBox="1"/>
          <p:nvPr/>
        </p:nvSpPr>
        <p:spPr>
          <a:xfrm flipH="1">
            <a:off x="772357" y="1491449"/>
            <a:ext cx="9028589" cy="1420838"/>
          </a:xfrm>
          <a:prstGeom prst="rect">
            <a:avLst/>
          </a:prstGeom>
          <a:noFill/>
        </p:spPr>
        <p:txBody>
          <a:bodyPr wrap="square" rtlCol="0">
            <a:spAutoFit/>
          </a:bodyPr>
          <a:lstStyle/>
          <a:p>
            <a:pPr algn="just">
              <a:lnSpc>
                <a:spcPct val="150000"/>
              </a:lnSpc>
            </a:pPr>
            <a:r>
              <a:rPr lang="sl-SI" sz="2000" dirty="0"/>
              <a:t>Obisk na kmetiji Korenika nudi preživljanje kvalitetnega časa v naravi in na kmetiji, ter ponuja vsebine s področja ekologije, okoljevarstva in kmetijstva. </a:t>
            </a:r>
          </a:p>
        </p:txBody>
      </p:sp>
      <p:pic>
        <p:nvPicPr>
          <p:cNvPr id="3074" name="Picture 2" descr="https://www.korenika.si/image/catalog/InfoStrani/vrt-korenika.png">
            <a:extLst>
              <a:ext uri="{FF2B5EF4-FFF2-40B4-BE49-F238E27FC236}">
                <a16:creationId xmlns:a16="http://schemas.microsoft.com/office/drawing/2014/main" id="{B63FAE20-2B18-48B1-8EAF-4B75BC5D9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216" y="3035507"/>
            <a:ext cx="3965359" cy="2974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korenika.si/image/catalog/InfoStrani/Zgodovina.jpg">
            <a:extLst>
              <a:ext uri="{FF2B5EF4-FFF2-40B4-BE49-F238E27FC236}">
                <a16:creationId xmlns:a16="http://schemas.microsoft.com/office/drawing/2014/main" id="{CDE50B8F-B65A-44B1-96B8-62FF3BF75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650" y="3035507"/>
            <a:ext cx="4956699" cy="2974020"/>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1F52EEC6-9F11-454C-83FA-62A9BFB0461D}"/>
              </a:ext>
            </a:extLst>
          </p:cNvPr>
          <p:cNvSpPr txBox="1"/>
          <p:nvPr/>
        </p:nvSpPr>
        <p:spPr>
          <a:xfrm>
            <a:off x="1198485" y="6156664"/>
            <a:ext cx="3403689" cy="307777"/>
          </a:xfrm>
          <a:prstGeom prst="rect">
            <a:avLst/>
          </a:prstGeom>
          <a:noFill/>
        </p:spPr>
        <p:txBody>
          <a:bodyPr wrap="none" rtlCol="0">
            <a:spAutoFit/>
          </a:bodyPr>
          <a:lstStyle/>
          <a:p>
            <a:r>
              <a:rPr lang="sl-SI" sz="1400" dirty="0"/>
              <a:t>vir: https://www.korenika.si/o-koreniki</a:t>
            </a:r>
          </a:p>
        </p:txBody>
      </p:sp>
      <p:sp>
        <p:nvSpPr>
          <p:cNvPr id="8" name="PoljeZBesedilom 7">
            <a:extLst>
              <a:ext uri="{FF2B5EF4-FFF2-40B4-BE49-F238E27FC236}">
                <a16:creationId xmlns:a16="http://schemas.microsoft.com/office/drawing/2014/main" id="{38A7AFD9-6D2E-49B6-A132-F2ADCF859DF3}"/>
              </a:ext>
            </a:extLst>
          </p:cNvPr>
          <p:cNvSpPr txBox="1"/>
          <p:nvPr/>
        </p:nvSpPr>
        <p:spPr>
          <a:xfrm>
            <a:off x="6063154" y="6146315"/>
            <a:ext cx="3403689" cy="307777"/>
          </a:xfrm>
          <a:prstGeom prst="rect">
            <a:avLst/>
          </a:prstGeom>
          <a:noFill/>
        </p:spPr>
        <p:txBody>
          <a:bodyPr wrap="none" rtlCol="0">
            <a:spAutoFit/>
          </a:bodyPr>
          <a:lstStyle/>
          <a:p>
            <a:r>
              <a:rPr lang="sl-SI" sz="1400" dirty="0"/>
              <a:t>vir: https://www.korenika.si/o-koreniki</a:t>
            </a:r>
          </a:p>
        </p:txBody>
      </p:sp>
    </p:spTree>
    <p:extLst>
      <p:ext uri="{BB962C8B-B14F-4D97-AF65-F5344CB8AC3E}">
        <p14:creationId xmlns:p14="http://schemas.microsoft.com/office/powerpoint/2010/main" val="695495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4E790BDC-B0EF-4771-A6FF-B04DBC57A6AB}"/>
              </a:ext>
            </a:extLst>
          </p:cNvPr>
          <p:cNvSpPr txBox="1"/>
          <p:nvPr/>
        </p:nvSpPr>
        <p:spPr>
          <a:xfrm>
            <a:off x="2396971" y="568170"/>
            <a:ext cx="7346306" cy="523220"/>
          </a:xfrm>
          <a:prstGeom prst="rect">
            <a:avLst/>
          </a:prstGeom>
          <a:noFill/>
        </p:spPr>
        <p:txBody>
          <a:bodyPr wrap="none" rtlCol="0">
            <a:spAutoFit/>
          </a:bodyPr>
          <a:lstStyle/>
          <a:p>
            <a:r>
              <a:rPr lang="sl-SI" sz="2800" b="1" dirty="0">
                <a:solidFill>
                  <a:srgbClr val="FF0000"/>
                </a:solidFill>
              </a:rPr>
              <a:t>PESTRO DOGAJANJE NA KMETIJI KORENIKA</a:t>
            </a:r>
          </a:p>
        </p:txBody>
      </p:sp>
      <p:sp>
        <p:nvSpPr>
          <p:cNvPr id="3" name="PoljeZBesedilom 2">
            <a:extLst>
              <a:ext uri="{FF2B5EF4-FFF2-40B4-BE49-F238E27FC236}">
                <a16:creationId xmlns:a16="http://schemas.microsoft.com/office/drawing/2014/main" id="{1656CDBD-C794-4CB3-979C-93FB87B0DF0E}"/>
              </a:ext>
            </a:extLst>
          </p:cNvPr>
          <p:cNvSpPr txBox="1"/>
          <p:nvPr/>
        </p:nvSpPr>
        <p:spPr>
          <a:xfrm>
            <a:off x="88778" y="1544714"/>
            <a:ext cx="6203750" cy="400110"/>
          </a:xfrm>
          <a:prstGeom prst="rect">
            <a:avLst/>
          </a:prstGeom>
          <a:noFill/>
        </p:spPr>
        <p:txBody>
          <a:bodyPr wrap="none" rtlCol="0">
            <a:spAutoFit/>
          </a:bodyPr>
          <a:lstStyle/>
          <a:p>
            <a:r>
              <a:rPr lang="sl-SI" sz="2000" b="1" dirty="0">
                <a:solidFill>
                  <a:schemeClr val="accent2">
                    <a:lumMod val="75000"/>
                  </a:schemeClr>
                </a:solidFill>
              </a:rPr>
              <a:t>SPOZNAVANJE IN RAZISKOVANJE ZELIŠČNEGA VRTA</a:t>
            </a:r>
          </a:p>
        </p:txBody>
      </p:sp>
      <p:pic>
        <p:nvPicPr>
          <p:cNvPr id="5" name="Slika 4">
            <a:extLst>
              <a:ext uri="{FF2B5EF4-FFF2-40B4-BE49-F238E27FC236}">
                <a16:creationId xmlns:a16="http://schemas.microsoft.com/office/drawing/2014/main" id="{492E26CB-D09D-4025-BB9D-644B25E8C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978" y="2015845"/>
            <a:ext cx="3585760" cy="2689320"/>
          </a:xfrm>
          <a:prstGeom prst="rect">
            <a:avLst/>
          </a:prstGeom>
        </p:spPr>
      </p:pic>
      <p:sp>
        <p:nvSpPr>
          <p:cNvPr id="6" name="PoljeZBesedilom 5">
            <a:extLst>
              <a:ext uri="{FF2B5EF4-FFF2-40B4-BE49-F238E27FC236}">
                <a16:creationId xmlns:a16="http://schemas.microsoft.com/office/drawing/2014/main" id="{59BA434F-4351-4785-B168-81F9E2754343}"/>
              </a:ext>
            </a:extLst>
          </p:cNvPr>
          <p:cNvSpPr txBox="1"/>
          <p:nvPr/>
        </p:nvSpPr>
        <p:spPr>
          <a:xfrm>
            <a:off x="2467993" y="4776186"/>
            <a:ext cx="1486304" cy="307777"/>
          </a:xfrm>
          <a:prstGeom prst="rect">
            <a:avLst/>
          </a:prstGeom>
          <a:noFill/>
        </p:spPr>
        <p:txBody>
          <a:bodyPr wrap="none" rtlCol="0">
            <a:spAutoFit/>
          </a:bodyPr>
          <a:lstStyle/>
          <a:p>
            <a:r>
              <a:rPr lang="sl-SI" sz="1400" dirty="0"/>
              <a:t>vir: osebni arhiv</a:t>
            </a:r>
          </a:p>
        </p:txBody>
      </p:sp>
      <p:sp>
        <p:nvSpPr>
          <p:cNvPr id="7" name="PoljeZBesedilom 6">
            <a:extLst>
              <a:ext uri="{FF2B5EF4-FFF2-40B4-BE49-F238E27FC236}">
                <a16:creationId xmlns:a16="http://schemas.microsoft.com/office/drawing/2014/main" id="{360FBFE3-B1EE-4339-AAFD-2D00FAB6B008}"/>
              </a:ext>
            </a:extLst>
          </p:cNvPr>
          <p:cNvSpPr txBox="1"/>
          <p:nvPr/>
        </p:nvSpPr>
        <p:spPr>
          <a:xfrm>
            <a:off x="7104221" y="2210540"/>
            <a:ext cx="3124253" cy="400110"/>
          </a:xfrm>
          <a:prstGeom prst="rect">
            <a:avLst/>
          </a:prstGeom>
          <a:noFill/>
        </p:spPr>
        <p:txBody>
          <a:bodyPr wrap="none" rtlCol="0">
            <a:spAutoFit/>
          </a:bodyPr>
          <a:lstStyle/>
          <a:p>
            <a:r>
              <a:rPr lang="sl-SI" sz="2000" b="1" dirty="0">
                <a:solidFill>
                  <a:srgbClr val="7030A0"/>
                </a:solidFill>
              </a:rPr>
              <a:t>STOLETNA HIŠA ROTCENI</a:t>
            </a:r>
          </a:p>
        </p:txBody>
      </p:sp>
      <p:pic>
        <p:nvPicPr>
          <p:cNvPr id="4098" name="Picture 2" descr="https://www.korenika.si/image/catalog/InfoStrani/Roctmani.png">
            <a:extLst>
              <a:ext uri="{FF2B5EF4-FFF2-40B4-BE49-F238E27FC236}">
                <a16:creationId xmlns:a16="http://schemas.microsoft.com/office/drawing/2014/main" id="{90C8A230-8577-4EAE-BE9C-0DB87FB4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186" y="2707689"/>
            <a:ext cx="4294203" cy="2862802"/>
          </a:xfrm>
          <a:prstGeom prst="rect">
            <a:avLst/>
          </a:prstGeom>
          <a:noFill/>
          <a:extLst>
            <a:ext uri="{909E8E84-426E-40DD-AFC4-6F175D3DCCD1}">
              <a14:hiddenFill xmlns:a14="http://schemas.microsoft.com/office/drawing/2010/main">
                <a:solidFill>
                  <a:srgbClr val="FFFFFF"/>
                </a:solidFill>
              </a14:hiddenFill>
            </a:ext>
          </a:extLst>
        </p:spPr>
      </p:pic>
      <p:sp>
        <p:nvSpPr>
          <p:cNvPr id="9" name="PoljeZBesedilom 8">
            <a:extLst>
              <a:ext uri="{FF2B5EF4-FFF2-40B4-BE49-F238E27FC236}">
                <a16:creationId xmlns:a16="http://schemas.microsoft.com/office/drawing/2014/main" id="{2D2B0D16-22F3-4CCE-B8CF-8EDCEA0BED5C}"/>
              </a:ext>
            </a:extLst>
          </p:cNvPr>
          <p:cNvSpPr txBox="1"/>
          <p:nvPr/>
        </p:nvSpPr>
        <p:spPr>
          <a:xfrm>
            <a:off x="7104221" y="5667530"/>
            <a:ext cx="3403689" cy="307777"/>
          </a:xfrm>
          <a:prstGeom prst="rect">
            <a:avLst/>
          </a:prstGeom>
          <a:noFill/>
        </p:spPr>
        <p:txBody>
          <a:bodyPr wrap="none" rtlCol="0">
            <a:spAutoFit/>
          </a:bodyPr>
          <a:lstStyle/>
          <a:p>
            <a:r>
              <a:rPr lang="sl-SI" sz="1400" dirty="0"/>
              <a:t>vir: https://www.korenika.si/o-koreniki</a:t>
            </a:r>
          </a:p>
        </p:txBody>
      </p:sp>
    </p:spTree>
    <p:extLst>
      <p:ext uri="{BB962C8B-B14F-4D97-AF65-F5344CB8AC3E}">
        <p14:creationId xmlns:p14="http://schemas.microsoft.com/office/powerpoint/2010/main" val="178406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E63638C5-8C5D-4B43-98EF-12DEF0A2316E}"/>
              </a:ext>
            </a:extLst>
          </p:cNvPr>
          <p:cNvSpPr txBox="1"/>
          <p:nvPr/>
        </p:nvSpPr>
        <p:spPr>
          <a:xfrm>
            <a:off x="1431586" y="825357"/>
            <a:ext cx="7805342" cy="1636282"/>
          </a:xfrm>
          <a:prstGeom prst="rect">
            <a:avLst/>
          </a:prstGeom>
          <a:noFill/>
        </p:spPr>
        <p:txBody>
          <a:bodyPr wrap="none" rtlCol="0">
            <a:spAutoFit/>
          </a:bodyPr>
          <a:lstStyle/>
          <a:p>
            <a:pPr algn="ctr"/>
            <a:r>
              <a:rPr lang="sl-SI" sz="2400" b="1" dirty="0">
                <a:solidFill>
                  <a:srgbClr val="0070C0"/>
                </a:solidFill>
              </a:rPr>
              <a:t>SPREHOD OKROG HODOŠKEGA JEZERA</a:t>
            </a:r>
          </a:p>
          <a:p>
            <a:pPr algn="ctr"/>
            <a:endParaRPr lang="sl-SI" sz="2000" b="1" dirty="0">
              <a:solidFill>
                <a:srgbClr val="0070C0"/>
              </a:solidFill>
            </a:endParaRPr>
          </a:p>
          <a:p>
            <a:pPr>
              <a:lnSpc>
                <a:spcPct val="150000"/>
              </a:lnSpc>
            </a:pPr>
            <a:r>
              <a:rPr lang="sl-SI" sz="2000" dirty="0"/>
              <a:t>Jezero ima pomembno vlogo v varovanju prostoživečih rastlinskih </a:t>
            </a:r>
          </a:p>
          <a:p>
            <a:pPr>
              <a:lnSpc>
                <a:spcPct val="150000"/>
              </a:lnSpc>
            </a:pPr>
            <a:r>
              <a:rPr lang="sl-SI" sz="2000" dirty="0"/>
              <a:t>in živalskih vrst ter zgodbo, ki navduši vsakega ljubitelja narave.</a:t>
            </a:r>
            <a:endParaRPr lang="sl-SI" sz="2400" b="1" dirty="0">
              <a:solidFill>
                <a:srgbClr val="0070C0"/>
              </a:solidFill>
            </a:endParaRPr>
          </a:p>
        </p:txBody>
      </p:sp>
      <p:pic>
        <p:nvPicPr>
          <p:cNvPr id="5122" name="Picture 2" descr="https://www.korenika.si/image/catalog/informacije/1korenika.png">
            <a:extLst>
              <a:ext uri="{FF2B5EF4-FFF2-40B4-BE49-F238E27FC236}">
                <a16:creationId xmlns:a16="http://schemas.microsoft.com/office/drawing/2014/main" id="{98915EC5-5940-4A71-A2F4-0D5E84957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254" y="2547176"/>
            <a:ext cx="5255514" cy="3500172"/>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6768AE50-7E77-45B4-B1E0-5ED8ED6B48B8}"/>
              </a:ext>
            </a:extLst>
          </p:cNvPr>
          <p:cNvSpPr txBox="1"/>
          <p:nvPr/>
        </p:nvSpPr>
        <p:spPr>
          <a:xfrm>
            <a:off x="4260437" y="6132885"/>
            <a:ext cx="3403689" cy="307777"/>
          </a:xfrm>
          <a:prstGeom prst="rect">
            <a:avLst/>
          </a:prstGeom>
          <a:noFill/>
        </p:spPr>
        <p:txBody>
          <a:bodyPr wrap="none" rtlCol="0">
            <a:spAutoFit/>
          </a:bodyPr>
          <a:lstStyle/>
          <a:p>
            <a:r>
              <a:rPr lang="sl-SI" sz="1400" dirty="0"/>
              <a:t>vir: https://www.korenika.si/o-koreniki</a:t>
            </a:r>
          </a:p>
        </p:txBody>
      </p:sp>
    </p:spTree>
    <p:extLst>
      <p:ext uri="{BB962C8B-B14F-4D97-AF65-F5344CB8AC3E}">
        <p14:creationId xmlns:p14="http://schemas.microsoft.com/office/powerpoint/2010/main" val="78786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F21EB324-7B80-43B3-8B77-48674A644F53}"/>
              </a:ext>
            </a:extLst>
          </p:cNvPr>
          <p:cNvSpPr txBox="1"/>
          <p:nvPr/>
        </p:nvSpPr>
        <p:spPr>
          <a:xfrm>
            <a:off x="932155" y="603681"/>
            <a:ext cx="9129422" cy="1384995"/>
          </a:xfrm>
          <a:prstGeom prst="rect">
            <a:avLst/>
          </a:prstGeom>
          <a:noFill/>
        </p:spPr>
        <p:txBody>
          <a:bodyPr wrap="none" rtlCol="0">
            <a:spAutoFit/>
          </a:bodyPr>
          <a:lstStyle/>
          <a:p>
            <a:r>
              <a:rPr lang="sl-SI" sz="2400" b="1" dirty="0">
                <a:solidFill>
                  <a:schemeClr val="accent5">
                    <a:lumMod val="60000"/>
                    <a:lumOff val="40000"/>
                  </a:schemeClr>
                </a:solidFill>
              </a:rPr>
              <a:t>                             KULINARIČNO DOŽIVETJE</a:t>
            </a:r>
          </a:p>
          <a:p>
            <a:endParaRPr lang="sl-SI" sz="2400" b="1" dirty="0">
              <a:solidFill>
                <a:schemeClr val="accent5">
                  <a:lumMod val="60000"/>
                  <a:lumOff val="40000"/>
                </a:schemeClr>
              </a:solidFill>
            </a:endParaRPr>
          </a:p>
          <a:p>
            <a:pPr algn="ctr"/>
            <a:r>
              <a:rPr lang="sl-SI" dirty="0"/>
              <a:t>Ponudba temelji na domačih lokalnih jedeh, </a:t>
            </a:r>
          </a:p>
          <a:p>
            <a:pPr algn="ctr"/>
            <a:r>
              <a:rPr lang="sl-SI" dirty="0"/>
              <a:t>v izvirnosti in domiselnosti pa je sodobna, zato zadovolji tudi najbolj zahtevne goste. </a:t>
            </a:r>
            <a:endParaRPr lang="sl-SI" sz="2400" b="1" dirty="0">
              <a:solidFill>
                <a:schemeClr val="accent5">
                  <a:lumMod val="60000"/>
                  <a:lumOff val="40000"/>
                </a:schemeClr>
              </a:solidFill>
            </a:endParaRPr>
          </a:p>
        </p:txBody>
      </p:sp>
      <p:pic>
        <p:nvPicPr>
          <p:cNvPr id="6146" name="Picture 2" descr="https://www.korenika.si/image/catalog/InfoStrani/jedilnikl.png">
            <a:extLst>
              <a:ext uri="{FF2B5EF4-FFF2-40B4-BE49-F238E27FC236}">
                <a16:creationId xmlns:a16="http://schemas.microsoft.com/office/drawing/2014/main" id="{72F181CA-48FC-46A5-BFEA-BC3F8855A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349" y="2155225"/>
            <a:ext cx="5392783" cy="3779497"/>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3CC87AED-E99C-43BA-8F54-941B109EB2DD}"/>
              </a:ext>
            </a:extLst>
          </p:cNvPr>
          <p:cNvSpPr txBox="1"/>
          <p:nvPr/>
        </p:nvSpPr>
        <p:spPr>
          <a:xfrm>
            <a:off x="4198294" y="6100430"/>
            <a:ext cx="3403689" cy="307777"/>
          </a:xfrm>
          <a:prstGeom prst="rect">
            <a:avLst/>
          </a:prstGeom>
          <a:noFill/>
        </p:spPr>
        <p:txBody>
          <a:bodyPr wrap="none" rtlCol="0">
            <a:spAutoFit/>
          </a:bodyPr>
          <a:lstStyle/>
          <a:p>
            <a:r>
              <a:rPr lang="sl-SI" sz="1400" dirty="0"/>
              <a:t>vir: https://www.korenika.si/o-koreniki</a:t>
            </a:r>
          </a:p>
        </p:txBody>
      </p:sp>
    </p:spTree>
    <p:extLst>
      <p:ext uri="{BB962C8B-B14F-4D97-AF65-F5344CB8AC3E}">
        <p14:creationId xmlns:p14="http://schemas.microsoft.com/office/powerpoint/2010/main" val="35643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BB22BA79-A145-47CE-8EDF-7E08A1333620}"/>
              </a:ext>
            </a:extLst>
          </p:cNvPr>
          <p:cNvSpPr txBox="1"/>
          <p:nvPr/>
        </p:nvSpPr>
        <p:spPr>
          <a:xfrm>
            <a:off x="257452" y="330563"/>
            <a:ext cx="5042517" cy="5668155"/>
          </a:xfrm>
          <a:prstGeom prst="rect">
            <a:avLst/>
          </a:prstGeom>
          <a:noFill/>
        </p:spPr>
        <p:txBody>
          <a:bodyPr wrap="square" rtlCol="0">
            <a:spAutoFit/>
          </a:bodyPr>
          <a:lstStyle/>
          <a:p>
            <a:r>
              <a:rPr lang="sl-SI" b="1" u="sng" dirty="0"/>
              <a:t>1. ZELIŠČARSKA DELAVNICA</a:t>
            </a:r>
          </a:p>
          <a:p>
            <a:pPr marL="342900" indent="-342900">
              <a:buAutoNum type="arabicPeriod"/>
            </a:pPr>
            <a:endParaRPr lang="sl-SI" dirty="0"/>
          </a:p>
          <a:p>
            <a:pPr>
              <a:lnSpc>
                <a:spcPct val="150000"/>
              </a:lnSpc>
            </a:pPr>
            <a:r>
              <a:rPr lang="sl-SI" sz="2000" dirty="0"/>
              <a:t>Učenci so se razdelili v tri skupine in po skupinah spoznavali ter doživljali </a:t>
            </a:r>
            <a:r>
              <a:rPr lang="sl-SI" sz="2000" dirty="0" err="1"/>
              <a:t>eko</a:t>
            </a:r>
            <a:r>
              <a:rPr lang="sl-SI" sz="2000" dirty="0"/>
              <a:t> kmetijo v pravem pomenu besede. </a:t>
            </a:r>
          </a:p>
          <a:p>
            <a:pPr>
              <a:lnSpc>
                <a:spcPct val="150000"/>
              </a:lnSpc>
            </a:pPr>
            <a:endParaRPr lang="sl-SI" sz="2000" dirty="0"/>
          </a:p>
          <a:p>
            <a:pPr>
              <a:lnSpc>
                <a:spcPct val="150000"/>
              </a:lnSpc>
            </a:pPr>
            <a:r>
              <a:rPr lang="sl-SI" sz="2000" dirty="0"/>
              <a:t>Zaradi slabega vremena si učenci niso mogli ogledati zeliščnega vrta na prostem, zato jim je gospa nekaj zelišč prinesla pod šotor. Učenci so zelišča vohali, jih okušali, spoznavali njihovo zdravilnost in </a:t>
            </a:r>
          </a:p>
          <a:p>
            <a:pPr>
              <a:lnSpc>
                <a:spcPct val="150000"/>
              </a:lnSpc>
            </a:pPr>
            <a:r>
              <a:rPr lang="sl-SI" sz="2000" dirty="0"/>
              <a:t>uporabnost, na koncu pa so si pripravili zdrav in osvežilni napitek. </a:t>
            </a:r>
          </a:p>
        </p:txBody>
      </p:sp>
      <p:pic>
        <p:nvPicPr>
          <p:cNvPr id="4" name="Slika 3">
            <a:extLst>
              <a:ext uri="{FF2B5EF4-FFF2-40B4-BE49-F238E27FC236}">
                <a16:creationId xmlns:a16="http://schemas.microsoft.com/office/drawing/2014/main" id="{B5AC1EFD-385D-47F3-8A43-3DFFF4003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105" y="330563"/>
            <a:ext cx="4326102" cy="5768136"/>
          </a:xfrm>
          <a:prstGeom prst="rect">
            <a:avLst/>
          </a:prstGeom>
        </p:spPr>
      </p:pic>
      <p:sp>
        <p:nvSpPr>
          <p:cNvPr id="5" name="PoljeZBesedilom 4">
            <a:extLst>
              <a:ext uri="{FF2B5EF4-FFF2-40B4-BE49-F238E27FC236}">
                <a16:creationId xmlns:a16="http://schemas.microsoft.com/office/drawing/2014/main" id="{1F1F5100-351B-4AA7-80D4-2E66EF540CE8}"/>
              </a:ext>
            </a:extLst>
          </p:cNvPr>
          <p:cNvSpPr txBox="1"/>
          <p:nvPr/>
        </p:nvSpPr>
        <p:spPr>
          <a:xfrm>
            <a:off x="7865615" y="6188883"/>
            <a:ext cx="1677062" cy="338554"/>
          </a:xfrm>
          <a:prstGeom prst="rect">
            <a:avLst/>
          </a:prstGeom>
          <a:noFill/>
        </p:spPr>
        <p:txBody>
          <a:bodyPr wrap="none" rtlCol="0">
            <a:spAutoFit/>
          </a:bodyPr>
          <a:lstStyle/>
          <a:p>
            <a:r>
              <a:rPr lang="sl-SI" sz="1600" dirty="0"/>
              <a:t>vir: osebni arhiv</a:t>
            </a:r>
          </a:p>
        </p:txBody>
      </p:sp>
    </p:spTree>
    <p:extLst>
      <p:ext uri="{BB962C8B-B14F-4D97-AF65-F5344CB8AC3E}">
        <p14:creationId xmlns:p14="http://schemas.microsoft.com/office/powerpoint/2010/main" val="21285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7F46C324-B7D1-4E0E-BBE8-B48262F88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83" y="944805"/>
            <a:ext cx="3233082" cy="4310776"/>
          </a:xfrm>
          <a:prstGeom prst="rect">
            <a:avLst/>
          </a:prstGeom>
        </p:spPr>
      </p:pic>
      <p:sp>
        <p:nvSpPr>
          <p:cNvPr id="6" name="PoljeZBesedilom 5">
            <a:extLst>
              <a:ext uri="{FF2B5EF4-FFF2-40B4-BE49-F238E27FC236}">
                <a16:creationId xmlns:a16="http://schemas.microsoft.com/office/drawing/2014/main" id="{9BC648BA-813A-4901-9181-0F209CDE9FDC}"/>
              </a:ext>
            </a:extLst>
          </p:cNvPr>
          <p:cNvSpPr txBox="1"/>
          <p:nvPr/>
        </p:nvSpPr>
        <p:spPr>
          <a:xfrm>
            <a:off x="1573791" y="5345504"/>
            <a:ext cx="1677062" cy="338554"/>
          </a:xfrm>
          <a:prstGeom prst="rect">
            <a:avLst/>
          </a:prstGeom>
          <a:noFill/>
        </p:spPr>
        <p:txBody>
          <a:bodyPr wrap="none" rtlCol="0">
            <a:spAutoFit/>
          </a:bodyPr>
          <a:lstStyle/>
          <a:p>
            <a:r>
              <a:rPr lang="sl-SI" sz="1600" dirty="0"/>
              <a:t>vir: osebni arhiv</a:t>
            </a:r>
          </a:p>
        </p:txBody>
      </p:sp>
      <p:sp>
        <p:nvSpPr>
          <p:cNvPr id="9" name="PoljeZBesedilom 8">
            <a:extLst>
              <a:ext uri="{FF2B5EF4-FFF2-40B4-BE49-F238E27FC236}">
                <a16:creationId xmlns:a16="http://schemas.microsoft.com/office/drawing/2014/main" id="{11E11717-1B96-4BF5-B90C-AE0E280C2380}"/>
              </a:ext>
            </a:extLst>
          </p:cNvPr>
          <p:cNvSpPr txBox="1"/>
          <p:nvPr/>
        </p:nvSpPr>
        <p:spPr>
          <a:xfrm>
            <a:off x="6884791" y="5345504"/>
            <a:ext cx="1677062" cy="338554"/>
          </a:xfrm>
          <a:prstGeom prst="rect">
            <a:avLst/>
          </a:prstGeom>
          <a:noFill/>
        </p:spPr>
        <p:txBody>
          <a:bodyPr wrap="none" rtlCol="0">
            <a:spAutoFit/>
          </a:bodyPr>
          <a:lstStyle/>
          <a:p>
            <a:r>
              <a:rPr lang="sl-SI" sz="1600" dirty="0"/>
              <a:t>vir: osebni arhiv</a:t>
            </a:r>
          </a:p>
        </p:txBody>
      </p:sp>
      <p:pic>
        <p:nvPicPr>
          <p:cNvPr id="10" name="Slika 9">
            <a:extLst>
              <a:ext uri="{FF2B5EF4-FFF2-40B4-BE49-F238E27FC236}">
                <a16:creationId xmlns:a16="http://schemas.microsoft.com/office/drawing/2014/main" id="{37AFDBC0-C6A7-45EA-915A-FBBEEF5E7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44805"/>
            <a:ext cx="3233082" cy="4310775"/>
          </a:xfrm>
          <a:prstGeom prst="rect">
            <a:avLst/>
          </a:prstGeom>
        </p:spPr>
      </p:pic>
    </p:spTree>
    <p:extLst>
      <p:ext uri="{BB962C8B-B14F-4D97-AF65-F5344CB8AC3E}">
        <p14:creationId xmlns:p14="http://schemas.microsoft.com/office/powerpoint/2010/main" val="2806900921"/>
      </p:ext>
    </p:extLst>
  </p:cSld>
  <p:clrMapOvr>
    <a:masterClrMapping/>
  </p:clrMapOvr>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1416</TotalTime>
  <Words>650</Words>
  <Application>Microsoft Office PowerPoint</Application>
  <PresentationFormat>Širokozaslonsko</PresentationFormat>
  <Paragraphs>69</Paragraphs>
  <Slides>12</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12</vt:i4>
      </vt:variant>
    </vt:vector>
  </HeadingPairs>
  <TitlesOfParts>
    <vt:vector size="17" baseType="lpstr">
      <vt:lpstr>Arial</vt:lpstr>
      <vt:lpstr>Dosis</vt:lpstr>
      <vt:lpstr>Trebuchet MS</vt:lpstr>
      <vt:lpstr>Wingdings 3</vt:lpstr>
      <vt:lpstr>Gladko</vt:lpstr>
      <vt:lpstr>OBISK EKO SOCIALNE KMETIJE KORENIKA V ŠALOVCIH</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OBISK EKO SOCIALNE KMETIJE KORENIKA V ŠALOVCIH</dc:title>
  <dc:creator>Nataša Kuhar</dc:creator>
  <cp:lastModifiedBy>natas</cp:lastModifiedBy>
  <cp:revision>11</cp:revision>
  <dcterms:created xsi:type="dcterms:W3CDTF">2022-06-10T17:54:48Z</dcterms:created>
  <dcterms:modified xsi:type="dcterms:W3CDTF">2022-06-13T15:38:42Z</dcterms:modified>
</cp:coreProperties>
</file>